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91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292" r:id="rId11"/>
    <p:sldId id="293" r:id="rId12"/>
    <p:sldId id="294" r:id="rId13"/>
    <p:sldId id="296" r:id="rId14"/>
    <p:sldId id="297" r:id="rId15"/>
    <p:sldId id="295" r:id="rId16"/>
    <p:sldId id="298" r:id="rId17"/>
    <p:sldId id="312" r:id="rId18"/>
    <p:sldId id="299" r:id="rId19"/>
    <p:sldId id="301" r:id="rId20"/>
    <p:sldId id="302" r:id="rId21"/>
    <p:sldId id="310" r:id="rId22"/>
    <p:sldId id="311" r:id="rId23"/>
    <p:sldId id="313" r:id="rId24"/>
  </p:sldIdLst>
  <p:sldSz cx="9144000" cy="5715000" type="screen16x1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4A3"/>
    <a:srgbClr val="00341B"/>
    <a:srgbClr val="191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/>
    <p:restoredTop sz="94225"/>
  </p:normalViewPr>
  <p:slideViewPr>
    <p:cSldViewPr>
      <p:cViewPr>
        <p:scale>
          <a:sx n="60" d="100"/>
          <a:sy n="60" d="100"/>
        </p:scale>
        <p:origin x="-1848" y="-7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5689B-5624-8F45-9653-F5823D4A3078}" type="datetimeFigureOut">
              <a:rPr lang="hu-HU" smtClean="0"/>
              <a:t>2018.07.16.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CC8F-7478-5545-B7A2-BFF491C1D5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051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CC8F-7478-5545-B7A2-BFF491C1D5C7}" type="slidenum">
              <a:rPr lang="hu-HU" smtClean="0"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solidFill>
          <a:srgbClr val="003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91" y="-182838"/>
            <a:ext cx="9193639" cy="5897838"/>
          </a:xfrm>
          <a:prstGeom prst="rect">
            <a:avLst/>
          </a:prstGeom>
        </p:spPr>
      </p:pic>
      <p:grpSp>
        <p:nvGrpSpPr>
          <p:cNvPr id="6" name="Csoportba foglalás 5"/>
          <p:cNvGrpSpPr/>
          <p:nvPr userDrawn="1"/>
        </p:nvGrpSpPr>
        <p:grpSpPr>
          <a:xfrm>
            <a:off x="539552" y="291348"/>
            <a:ext cx="8350696" cy="1043282"/>
            <a:chOff x="539552" y="262213"/>
            <a:chExt cx="8350696" cy="938954"/>
          </a:xfrm>
        </p:grpSpPr>
        <p:sp>
          <p:nvSpPr>
            <p:cNvPr id="7" name="Cím 1"/>
            <p:cNvSpPr txBox="1"/>
            <p:nvPr userDrawn="1"/>
          </p:nvSpPr>
          <p:spPr>
            <a:xfrm>
              <a:off x="539552" y="262213"/>
              <a:ext cx="8350696" cy="6554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00341B"/>
                  </a:solidFill>
                  <a:latin typeface="Totfalusi Antiqua" panose="02000504080000020003" pitchFamily="2" charset="-18"/>
                  <a:ea typeface="+mj-ea"/>
                  <a:cs typeface="+mj-cs"/>
                </a:defRPr>
              </a:lvl1pPr>
            </a:lstStyle>
            <a:p>
              <a:r>
                <a:rPr lang="hu-HU" sz="2390" spc="333" dirty="0" smtClean="0">
                  <a:latin typeface="Garamond Premr Pro" charset="0"/>
                  <a:ea typeface="Garamond Premr Pro" charset="0"/>
                  <a:cs typeface="Garamond Premr Pro" charset="0"/>
                </a:rPr>
                <a:t>MAGYAR TUDOMÁNYOS AKADÉMIA</a:t>
              </a:r>
              <a:endParaRPr lang="hu-HU" sz="2390" spc="333" dirty="0">
                <a:latin typeface="Garamond Premr Pro" charset="0"/>
                <a:ea typeface="Garamond Premr Pro" charset="0"/>
                <a:cs typeface="Garamond Premr Pro" charset="0"/>
              </a:endParaRPr>
            </a:p>
          </p:txBody>
        </p:sp>
        <p:sp>
          <p:nvSpPr>
            <p:cNvPr id="8" name="Cím 1"/>
            <p:cNvSpPr txBox="1"/>
            <p:nvPr userDrawn="1"/>
          </p:nvSpPr>
          <p:spPr>
            <a:xfrm>
              <a:off x="606565" y="699542"/>
              <a:ext cx="8213907" cy="5016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00341B"/>
                  </a:solidFill>
                  <a:latin typeface="Totfalusi Antiqua" panose="02000504080000020003" pitchFamily="2" charset="-18"/>
                  <a:ea typeface="+mj-ea"/>
                  <a:cs typeface="+mj-cs"/>
                </a:defRPr>
              </a:lvl1pPr>
            </a:lstStyle>
            <a:p>
              <a:r>
                <a:rPr lang="hu-HU" sz="1910" kern="1000" spc="333" baseline="0" dirty="0" smtClean="0">
                  <a:latin typeface="Garamond Premr Pro" charset="0"/>
                  <a:ea typeface="Garamond Premr Pro" charset="0"/>
                  <a:cs typeface="Garamond Premr Pro" charset="0"/>
                </a:rPr>
                <a:t>BOLYAI JÁNOS ÖSZTÖNDÍJ KURATÓRIUMA</a:t>
              </a:r>
              <a:endParaRPr lang="hu-HU" sz="1910" kern="1000" spc="333" baseline="0" dirty="0">
                <a:latin typeface="Garamond Premr Pro" charset="0"/>
                <a:ea typeface="Garamond Premr Pro" charset="0"/>
                <a:cs typeface="Garamond Premr Pro" charset="0"/>
              </a:endParaRPr>
            </a:p>
          </p:txBody>
        </p:sp>
      </p:grpSp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81" y="1337331"/>
            <a:ext cx="801638" cy="800089"/>
          </a:xfrm>
          <a:prstGeom prst="rect">
            <a:avLst/>
          </a:prstGeom>
        </p:spPr>
      </p:pic>
      <p:sp>
        <p:nvSpPr>
          <p:cNvPr id="10" name="Szövegdoboz 9"/>
          <p:cNvSpPr txBox="1"/>
          <p:nvPr userDrawn="1"/>
        </p:nvSpPr>
        <p:spPr>
          <a:xfrm>
            <a:off x="3491880" y="5091528"/>
            <a:ext cx="216024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35" dirty="0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2018.</a:t>
            </a:r>
            <a:r>
              <a:rPr lang="en-US" sz="1335" dirty="0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 j</a:t>
            </a:r>
            <a:r>
              <a:rPr lang="hu-HU" sz="1335" dirty="0" err="1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únius</a:t>
            </a:r>
            <a:r>
              <a:rPr lang="hu-HU" sz="1335" dirty="0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 28. </a:t>
            </a:r>
            <a:endParaRPr lang="hu-HU" sz="1335" dirty="0">
              <a:solidFill>
                <a:srgbClr val="CCC4A3"/>
              </a:solidFill>
              <a:latin typeface="Garamond Premr Pro" charset="0"/>
              <a:ea typeface="Garamond Premr Pro" charset="0"/>
              <a:cs typeface="Garamond Premr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3575050" y="1195917"/>
            <a:ext cx="5111750" cy="3909220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6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2271"/>
            <a:ext cx="416433" cy="4162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457233"/>
            <a:ext cx="8229600" cy="7241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2271"/>
            <a:ext cx="416433" cy="4162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617250"/>
            <a:ext cx="2057400" cy="4487886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617250"/>
            <a:ext cx="6019800" cy="4487886"/>
          </a:xfrm>
        </p:spPr>
        <p:txBody>
          <a:bodyPr vert="eaVert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2271"/>
            <a:ext cx="416433" cy="4162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bg>
      <p:bgPr>
        <a:solidFill>
          <a:srgbClr val="003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91" y="-182838"/>
            <a:ext cx="9193639" cy="5897838"/>
          </a:xfrm>
          <a:prstGeom prst="rect">
            <a:avLst/>
          </a:prstGeom>
        </p:spPr>
      </p:pic>
      <p:sp>
        <p:nvSpPr>
          <p:cNvPr id="10" name="Szövegdoboz 9"/>
          <p:cNvSpPr txBox="1"/>
          <p:nvPr userDrawn="1"/>
        </p:nvSpPr>
        <p:spPr>
          <a:xfrm>
            <a:off x="3491880" y="5091528"/>
            <a:ext cx="216024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35" dirty="0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2018.</a:t>
            </a:r>
            <a:r>
              <a:rPr lang="en-US" sz="1335" dirty="0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 j</a:t>
            </a:r>
            <a:r>
              <a:rPr lang="hu-HU" sz="1335" dirty="0" err="1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únius</a:t>
            </a:r>
            <a:r>
              <a:rPr lang="hu-HU" sz="1335" dirty="0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 28. </a:t>
            </a:r>
            <a:endParaRPr lang="hu-HU" sz="1335" dirty="0">
              <a:solidFill>
                <a:srgbClr val="CCC4A3"/>
              </a:solidFill>
              <a:latin typeface="Garamond Premr Pro" charset="0"/>
              <a:ea typeface="Garamond Premr Pro" charset="0"/>
              <a:cs typeface="Garamond Premr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487672"/>
            <a:ext cx="8229600" cy="693693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6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2271"/>
            <a:ext cx="416433" cy="416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/>
          <a:stretch>
            <a:fillRect/>
          </a:stretch>
        </p:blipFill>
        <p:spPr>
          <a:xfrm>
            <a:off x="-108520" y="0"/>
            <a:ext cx="9270749" cy="5715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707904" y="530491"/>
            <a:ext cx="4896544" cy="1126876"/>
          </a:xfrm>
        </p:spPr>
        <p:txBody>
          <a:bodyPr anchor="t">
            <a:noAutofit/>
          </a:bodyPr>
          <a:lstStyle>
            <a:lvl1pPr algn="l">
              <a:defRPr sz="3555" b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39552" y="515360"/>
            <a:ext cx="2808312" cy="4260473"/>
          </a:xfrm>
        </p:spPr>
        <p:txBody>
          <a:bodyPr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3707904" y="1659581"/>
            <a:ext cx="4896544" cy="3116252"/>
          </a:xfrm>
        </p:spPr>
        <p:txBody>
          <a:bodyPr>
            <a:normAutofit/>
          </a:bodyPr>
          <a:lstStyle>
            <a:lvl1pPr marL="0" indent="0" algn="l">
              <a:buNone/>
              <a:defRPr sz="3110" b="0">
                <a:solidFill>
                  <a:srgbClr val="00341B"/>
                </a:solidFill>
              </a:defRPr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4925381"/>
            <a:ext cx="468052" cy="478468"/>
          </a:xfrm>
          <a:prstGeom prst="rect">
            <a:avLst/>
          </a:prstGeom>
        </p:spPr>
      </p:pic>
      <p:sp>
        <p:nvSpPr>
          <p:cNvPr id="5" name="Szövegdoboz 4"/>
          <p:cNvSpPr txBox="1"/>
          <p:nvPr userDrawn="1"/>
        </p:nvSpPr>
        <p:spPr>
          <a:xfrm>
            <a:off x="5004048" y="5091528"/>
            <a:ext cx="216024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35" dirty="0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2018.</a:t>
            </a:r>
            <a:r>
              <a:rPr lang="en-US" sz="1335" dirty="0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 j</a:t>
            </a:r>
            <a:r>
              <a:rPr lang="hu-HU" sz="1335" dirty="0" err="1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únius</a:t>
            </a:r>
            <a:r>
              <a:rPr lang="hu-HU" sz="1335" dirty="0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 28. </a:t>
            </a:r>
            <a:endParaRPr lang="hu-HU" sz="1335" dirty="0">
              <a:solidFill>
                <a:srgbClr val="CCC4A3"/>
              </a:solidFill>
              <a:latin typeface="Garamond Premr Pro" charset="0"/>
              <a:ea typeface="Garamond Premr Pro" charset="0"/>
              <a:cs typeface="Garamond Premr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2307457"/>
            <a:ext cx="7772400" cy="1135062"/>
          </a:xfrm>
        </p:spPr>
        <p:txBody>
          <a:bodyPr anchor="t"/>
          <a:lstStyle>
            <a:lvl1pPr algn="l">
              <a:defRPr sz="3335" b="1" cap="all">
                <a:solidFill>
                  <a:srgbClr val="00341B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1057301"/>
            <a:ext cx="7772400" cy="1250156"/>
          </a:xfrm>
        </p:spPr>
        <p:txBody>
          <a:bodyPr anchor="b"/>
          <a:lstStyle>
            <a:lvl1pPr marL="0" indent="0">
              <a:buNone/>
              <a:defRPr sz="1665">
                <a:solidFill>
                  <a:srgbClr val="00341B"/>
                </a:solidFill>
              </a:defRPr>
            </a:lvl1pPr>
            <a:lvl2pPr marL="381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2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3pPr>
            <a:lvl4pPr marL="114300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52400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90500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228600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66700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304800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72" y="137198"/>
            <a:ext cx="720081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457233"/>
            <a:ext cx="8229600" cy="7241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6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2271"/>
            <a:ext cx="416433" cy="416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457233"/>
            <a:ext cx="8229600" cy="7241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4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2271"/>
            <a:ext cx="416433" cy="416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2271"/>
            <a:ext cx="416433" cy="41625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"/>
          <a:stretch>
            <a:fillRect/>
          </a:stretch>
        </p:blipFill>
        <p:spPr>
          <a:xfrm>
            <a:off x="-63776" y="0"/>
            <a:ext cx="9207776" cy="57150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doboz 4"/>
          <p:cNvSpPr txBox="1"/>
          <p:nvPr userDrawn="1"/>
        </p:nvSpPr>
        <p:spPr>
          <a:xfrm>
            <a:off x="3347864" y="5091528"/>
            <a:ext cx="216024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35" dirty="0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2018.</a:t>
            </a:r>
            <a:r>
              <a:rPr lang="en-US" sz="1335" dirty="0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 j</a:t>
            </a:r>
            <a:r>
              <a:rPr lang="hu-HU" sz="1335" dirty="0" err="1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únius</a:t>
            </a:r>
            <a:r>
              <a:rPr lang="hu-HU" sz="1335" dirty="0" smtClean="0">
                <a:solidFill>
                  <a:srgbClr val="CCC4A3"/>
                </a:solidFill>
                <a:latin typeface="Garamond Premr Pro" charset="0"/>
                <a:ea typeface="Garamond Premr Pro" charset="0"/>
                <a:cs typeface="Garamond Premr Pro" charset="0"/>
              </a:rPr>
              <a:t> 28. </a:t>
            </a:r>
            <a:endParaRPr lang="hu-HU" sz="1335" dirty="0">
              <a:solidFill>
                <a:srgbClr val="CCC4A3"/>
              </a:solidFill>
              <a:latin typeface="Garamond Premr Pro" charset="0"/>
              <a:ea typeface="Garamond Premr Pro" charset="0"/>
              <a:cs typeface="Garamond Premr Pro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761365" rtl="0" eaLnBrk="1" latinLnBrk="0" hangingPunct="1">
        <a:spcBef>
          <a:spcPct val="0"/>
        </a:spcBef>
        <a:buNone/>
        <a:defRPr sz="3665" kern="1200">
          <a:solidFill>
            <a:srgbClr val="00341B"/>
          </a:solidFill>
          <a:latin typeface="Garamond Premr Pro" charset="0"/>
          <a:ea typeface="Garamond Premr Pro" charset="0"/>
          <a:cs typeface="Garamond Premr Pro" charset="0"/>
        </a:defRPr>
      </a:lvl1pPr>
    </p:titleStyle>
    <p:bodyStyle>
      <a:lvl1pPr marL="0" indent="0" algn="l" defTabSz="761365" rtl="0" eaLnBrk="1" latinLnBrk="0" hangingPunct="1">
        <a:spcBef>
          <a:spcPct val="20000"/>
        </a:spcBef>
        <a:buFont typeface="Arial" panose="020B0604020202020204" pitchFamily="34" charset="0"/>
        <a:buNone/>
        <a:defRPr sz="2665" kern="1200">
          <a:solidFill>
            <a:schemeClr val="tx1"/>
          </a:solidFill>
          <a:latin typeface="Garamond Premr Pro" charset="0"/>
          <a:ea typeface="Garamond Premr Pro" charset="0"/>
          <a:cs typeface="Garamond Premr Pro" charset="0"/>
        </a:defRPr>
      </a:lvl1pPr>
      <a:lvl2pPr marL="381000" indent="0" algn="l" defTabSz="761365" rtl="0" eaLnBrk="1" latinLnBrk="0" hangingPunct="1">
        <a:spcBef>
          <a:spcPct val="20000"/>
        </a:spcBef>
        <a:buFont typeface="Arial" panose="020B0604020202020204" pitchFamily="34" charset="0"/>
        <a:buNone/>
        <a:defRPr sz="2335" kern="1200">
          <a:solidFill>
            <a:schemeClr val="tx1"/>
          </a:solidFill>
          <a:latin typeface="Garamond Premr Pro" charset="0"/>
          <a:ea typeface="Garamond Premr Pro" charset="0"/>
          <a:cs typeface="Garamond Premr Pro" charset="0"/>
        </a:defRPr>
      </a:lvl2pPr>
      <a:lvl3pPr marL="762000" indent="0" algn="l" defTabSz="761365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aramond Premr Pro" charset="0"/>
          <a:ea typeface="Garamond Premr Pro" charset="0"/>
          <a:cs typeface="Garamond Premr Pro" charset="0"/>
        </a:defRPr>
      </a:lvl3pPr>
      <a:lvl4pPr marL="1143000" indent="0" algn="l" defTabSz="761365" rtl="0" eaLnBrk="1" latinLnBrk="0" hangingPunct="1">
        <a:spcBef>
          <a:spcPct val="20000"/>
        </a:spcBef>
        <a:buFont typeface="Arial" panose="020B0604020202020204" pitchFamily="34" charset="0"/>
        <a:buNone/>
        <a:defRPr sz="1665" kern="1200">
          <a:solidFill>
            <a:schemeClr val="tx1"/>
          </a:solidFill>
          <a:latin typeface="Garamond Premr Pro" charset="0"/>
          <a:ea typeface="Garamond Premr Pro" charset="0"/>
          <a:cs typeface="Garamond Premr Pro" charset="0"/>
        </a:defRPr>
      </a:lvl4pPr>
      <a:lvl5pPr marL="1524000" indent="0" algn="l" defTabSz="761365" rtl="0" eaLnBrk="1" latinLnBrk="0" hangingPunct="1">
        <a:spcBef>
          <a:spcPct val="20000"/>
        </a:spcBef>
        <a:buFont typeface="Arial" panose="020B0604020202020204" pitchFamily="34" charset="0"/>
        <a:buNone/>
        <a:defRPr sz="1665" kern="1200">
          <a:solidFill>
            <a:schemeClr val="tx1"/>
          </a:solidFill>
          <a:latin typeface="Garamond Premr Pro" charset="0"/>
          <a:ea typeface="Garamond Premr Pro" charset="0"/>
          <a:cs typeface="Garamond Premr Pro" charset="0"/>
        </a:defRPr>
      </a:lvl5pPr>
      <a:lvl6pPr marL="2095500" indent="-190500" algn="l" defTabSz="761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1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1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13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613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13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13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13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13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13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13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13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13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hu-HU" altLang="en-US" sz="3200" dirty="0">
                <a:solidFill>
                  <a:srgbClr val="00341B"/>
                </a:solidFill>
              </a:rPr>
              <a:t>II. </a:t>
            </a:r>
            <a:r>
              <a:rPr lang="hu-HU" altLang="en-US" sz="3200" dirty="0" smtClean="0">
                <a:solidFill>
                  <a:srgbClr val="00341B"/>
                </a:solidFill>
              </a:rPr>
              <a:t>Az  </a:t>
            </a:r>
            <a:r>
              <a:rPr lang="hu-HU" altLang="en-US" sz="3200" dirty="0" err="1" smtClean="0">
                <a:solidFill>
                  <a:srgbClr val="00341B"/>
                </a:solidFill>
              </a:rPr>
              <a:t>életpály</a:t>
            </a:r>
            <a:r>
              <a:rPr lang="en-US" altLang="en-US" sz="3200" dirty="0">
                <a:solidFill>
                  <a:srgbClr val="00341B"/>
                </a:solidFill>
              </a:rPr>
              <a:t>a</a:t>
            </a:r>
            <a:r>
              <a:rPr lang="hu-HU" altLang="en-US" sz="3200" dirty="0" smtClean="0">
                <a:solidFill>
                  <a:srgbClr val="00341B"/>
                </a:solidFill>
              </a:rPr>
              <a:t>-mintázatok </a:t>
            </a:r>
            <a:r>
              <a:rPr lang="hu-HU" altLang="en-US" sz="3200" dirty="0" err="1" smtClean="0">
                <a:solidFill>
                  <a:srgbClr val="00341B"/>
                </a:solidFill>
              </a:rPr>
              <a:t>tudomá</a:t>
            </a:r>
            <a:r>
              <a:rPr lang="en-US" altLang="en-US" sz="3200" dirty="0">
                <a:solidFill>
                  <a:srgbClr val="00341B"/>
                </a:solidFill>
              </a:rPr>
              <a:t>n</a:t>
            </a:r>
            <a:r>
              <a:rPr lang="hu-HU" altLang="en-US" sz="3200" dirty="0" err="1">
                <a:solidFill>
                  <a:srgbClr val="00341B"/>
                </a:solidFill>
              </a:rPr>
              <a:t>ymetriai</a:t>
            </a:r>
            <a:r>
              <a:rPr lang="hu-HU" altLang="en-US" sz="3200" dirty="0">
                <a:solidFill>
                  <a:srgbClr val="00341B"/>
                </a:solidFill>
              </a:rPr>
              <a:t> vizsgálata</a:t>
            </a:r>
            <a:endParaRPr lang="en-US" altLang="zh-CN" sz="3200" dirty="0">
              <a:solidFill>
                <a:srgbClr val="00341B"/>
              </a:solidFill>
            </a:endParaRPr>
          </a:p>
          <a:p>
            <a:pPr>
              <a:spcBef>
                <a:spcPct val="0"/>
              </a:spcBef>
            </a:pPr>
            <a:endParaRPr lang="hu-HU" altLang="en-US" sz="2400" dirty="0" smtClean="0">
              <a:solidFill>
                <a:srgbClr val="00341B"/>
              </a:solidFill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en-US" sz="2400" dirty="0" smtClean="0">
                <a:solidFill>
                  <a:srgbClr val="00341B"/>
                </a:solidFill>
              </a:rPr>
              <a:t>Nemzetközi </a:t>
            </a:r>
            <a:r>
              <a:rPr lang="hu-HU" altLang="en-US" sz="2400" dirty="0">
                <a:solidFill>
                  <a:srgbClr val="00341B"/>
                </a:solidFill>
              </a:rPr>
              <a:t>föl</a:t>
            </a:r>
            <a:r>
              <a:rPr lang="en-US" altLang="en-US" sz="2400" dirty="0">
                <a:solidFill>
                  <a:srgbClr val="00341B"/>
                </a:solidFill>
              </a:rPr>
              <a:t>d</a:t>
            </a:r>
            <a:r>
              <a:rPr lang="hu-HU" altLang="en-US" sz="2400" dirty="0">
                <a:solidFill>
                  <a:srgbClr val="00341B"/>
                </a:solidFill>
              </a:rPr>
              <a:t>rajzi </a:t>
            </a:r>
            <a:r>
              <a:rPr lang="en-US" altLang="en-US" sz="2400" dirty="0">
                <a:solidFill>
                  <a:srgbClr val="00341B"/>
                </a:solidFill>
              </a:rPr>
              <a:t>m</a:t>
            </a:r>
            <a:r>
              <a:rPr lang="hu-HU" altLang="en-US" sz="2400" dirty="0" err="1">
                <a:solidFill>
                  <a:srgbClr val="00341B"/>
                </a:solidFill>
              </a:rPr>
              <a:t>obilitás</a:t>
            </a:r>
            <a:endParaRPr lang="en-US" altLang="zh-CN" sz="2400" dirty="0">
              <a:solidFill>
                <a:srgbClr val="00341B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Bibliometriai</a:t>
            </a:r>
            <a:r>
              <a:rPr lang="hu-HU" dirty="0" smtClean="0"/>
              <a:t> karriervizsgálat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159"/>
            <a:ext cx="4882371" cy="4289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29308"/>
            <a:ext cx="4335808" cy="2868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Mobilitás </a:t>
            </a:r>
            <a:r>
              <a:rPr lang="hu-HU" dirty="0" err="1" smtClean="0"/>
              <a:t>bibliometriai</a:t>
            </a:r>
            <a:r>
              <a:rPr lang="hu-HU" dirty="0" smtClean="0"/>
              <a:t> modellezése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53920"/>
            <a:ext cx="8093805" cy="3935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Mobilitás </a:t>
            </a:r>
            <a:r>
              <a:rPr lang="hu-HU" dirty="0" err="1" smtClean="0"/>
              <a:t>bibliometriai</a:t>
            </a:r>
            <a:r>
              <a:rPr lang="hu-HU" dirty="0" smtClean="0"/>
              <a:t> modellezése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21300" r="9523" b="10776"/>
          <a:stretch>
            <a:fillRect/>
          </a:stretch>
        </p:blipFill>
        <p:spPr>
          <a:xfrm>
            <a:off x="693295" y="1129308"/>
            <a:ext cx="7767138" cy="441447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Mobilitás </a:t>
            </a:r>
            <a:r>
              <a:rPr lang="hu-HU" dirty="0" err="1" smtClean="0"/>
              <a:t>bibliometriai</a:t>
            </a:r>
            <a:r>
              <a:rPr lang="hu-HU" dirty="0" smtClean="0"/>
              <a:t> modellezése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" y="1181365"/>
            <a:ext cx="5710951" cy="4136000"/>
          </a:xfrm>
          <a:prstGeom prst="rect">
            <a:avLst/>
          </a:prstGeom>
        </p:spPr>
      </p:pic>
      <p:sp>
        <p:nvSpPr>
          <p:cNvPr id="6" name="Szamárfül 5"/>
          <p:cNvSpPr/>
          <p:nvPr/>
        </p:nvSpPr>
        <p:spPr>
          <a:xfrm>
            <a:off x="5580380" y="1229360"/>
            <a:ext cx="2915285" cy="3442335"/>
          </a:xfrm>
          <a:prstGeom prst="foldedCorner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365">
              <a:spcBef>
                <a:spcPct val="0"/>
              </a:spcBef>
            </a:pPr>
            <a:endParaRPr lang="hu-HU" dirty="0" smtClean="0">
              <a:solidFill>
                <a:srgbClr val="00341B"/>
              </a:solidFill>
              <a:latin typeface="Garamond Premr Pro" charset="0"/>
              <a:ea typeface="Garamond Premr Pro" charset="0"/>
              <a:cs typeface="Garamond Premr Pro" charset="0"/>
            </a:endParaRPr>
          </a:p>
          <a:p>
            <a:pPr defTabSz="761365">
              <a:spcBef>
                <a:spcPct val="0"/>
              </a:spcBef>
            </a:pPr>
            <a:r>
              <a:rPr lang="en-US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Nicolas Robinson-Garcia, Cassidy R. Sugimoto, Dakota Murray, Alfredo Yegros-Yegros, Vincent Larivière and Rodrigo Costas – </a:t>
            </a:r>
            <a:r>
              <a:rPr lang="en-US" b="1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Unveiling the multiple faces of mobility: Towards a taxonomy of scientific mobility types based on bibliometric data</a:t>
            </a:r>
            <a:r>
              <a:rPr lang="hu-HU" altLang="en-US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, STI 2017, Paris,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minta jellemzői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en-US" sz="2400" dirty="0" smtClean="0">
                <a:solidFill>
                  <a:srgbClr val="00341B"/>
                </a:solidFill>
              </a:rPr>
              <a:t>Adatforrás: MTMT, Web of Science</a:t>
            </a:r>
          </a:p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400" dirty="0" smtClean="0">
                <a:solidFill>
                  <a:srgbClr val="00341B"/>
                </a:solidFill>
              </a:rPr>
              <a:t>Alapsokaság: Bolyai-nyertesek publikációs rekordja, MTMT (</a:t>
            </a:r>
            <a:r>
              <a:rPr lang="hu-HU" altLang="zh-CN" sz="2400" i="1" dirty="0">
                <a:solidFill>
                  <a:srgbClr val="00341B"/>
                </a:solidFill>
              </a:rPr>
              <a:t>n </a:t>
            </a:r>
            <a:r>
              <a:rPr lang="hu-HU" altLang="zh-CN" sz="2400" dirty="0">
                <a:solidFill>
                  <a:srgbClr val="0034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hu-HU" altLang="zh-CN" sz="2400" dirty="0">
                <a:solidFill>
                  <a:srgbClr val="00341B"/>
                </a:solidFill>
              </a:rPr>
              <a:t>300</a:t>
            </a:r>
            <a:r>
              <a:rPr lang="hu-HU" altLang="zh-CN" sz="2400" dirty="0" smtClean="0">
                <a:solidFill>
                  <a:srgbClr val="00341B"/>
                </a:solidFill>
              </a:rPr>
              <a:t>K)</a:t>
            </a:r>
          </a:p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400" dirty="0" smtClean="0">
                <a:solidFill>
                  <a:srgbClr val="00341B"/>
                </a:solidFill>
              </a:rPr>
              <a:t>Mintavétel: 2000—2018 közti WoS-indexelt közlemények (</a:t>
            </a:r>
            <a:r>
              <a:rPr lang="hu-HU" altLang="zh-CN" sz="2400" i="1" dirty="0">
                <a:solidFill>
                  <a:srgbClr val="00341B"/>
                </a:solidFill>
              </a:rPr>
              <a:t>n </a:t>
            </a:r>
            <a:r>
              <a:rPr lang="hu-HU" altLang="zh-CN" sz="2400" dirty="0">
                <a:solidFill>
                  <a:srgbClr val="0034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hu-HU" altLang="zh-CN" sz="2400" dirty="0">
                <a:solidFill>
                  <a:srgbClr val="00341B"/>
                </a:solidFill>
              </a:rPr>
              <a:t>40</a:t>
            </a:r>
            <a:r>
              <a:rPr lang="hu-HU" altLang="zh-CN" sz="2400" dirty="0" smtClean="0">
                <a:solidFill>
                  <a:srgbClr val="00341B"/>
                </a:solidFill>
              </a:rPr>
              <a:t>K), véletlen minta, </a:t>
            </a:r>
            <a:r>
              <a:rPr lang="hu-HU" altLang="zh-CN" sz="2400" i="1" dirty="0" smtClean="0">
                <a:solidFill>
                  <a:srgbClr val="00341B"/>
                </a:solidFill>
              </a:rPr>
              <a:t>n </a:t>
            </a:r>
            <a:r>
              <a:rPr lang="hu-HU" altLang="zh-CN" sz="2400" dirty="0" smtClean="0">
                <a:solidFill>
                  <a:srgbClr val="0034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hu-HU" altLang="zh-CN" sz="2400" dirty="0" smtClean="0">
                <a:solidFill>
                  <a:srgbClr val="00341B"/>
                </a:solidFill>
              </a:rPr>
              <a:t>20K</a:t>
            </a:r>
          </a:p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400" dirty="0" err="1" smtClean="0">
                <a:solidFill>
                  <a:srgbClr val="00341B"/>
                </a:solidFill>
              </a:rPr>
              <a:t>Mintabeli</a:t>
            </a:r>
            <a:r>
              <a:rPr lang="hu-HU" altLang="zh-CN" sz="2400" dirty="0" smtClean="0">
                <a:solidFill>
                  <a:srgbClr val="00341B"/>
                </a:solidFill>
              </a:rPr>
              <a:t> szerzők száma: </a:t>
            </a:r>
            <a:r>
              <a:rPr lang="hu-HU" altLang="zh-CN" sz="2400" i="1" dirty="0">
                <a:solidFill>
                  <a:srgbClr val="00341B"/>
                </a:solidFill>
              </a:rPr>
              <a:t>n </a:t>
            </a:r>
            <a:r>
              <a:rPr lang="hu-HU" altLang="zh-CN" sz="2400" dirty="0">
                <a:solidFill>
                  <a:srgbClr val="0034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hu-HU" altLang="zh-CN" sz="2400" dirty="0">
                <a:solidFill>
                  <a:srgbClr val="00341B"/>
                </a:solidFill>
              </a:rPr>
              <a:t>1600</a:t>
            </a:r>
            <a:endParaRPr lang="en-US" altLang="zh-CN" sz="2400" dirty="0">
              <a:solidFill>
                <a:srgbClr val="0034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mobilitás mutatói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en-US" sz="2400" dirty="0" smtClean="0">
                <a:solidFill>
                  <a:srgbClr val="00341B"/>
                </a:solidFill>
              </a:rPr>
              <a:t>1) A mobilitás típusa</a:t>
            </a:r>
          </a:p>
          <a:p>
            <a:pPr marL="723900" lvl="1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en-US" sz="2065" dirty="0" smtClean="0">
                <a:solidFill>
                  <a:srgbClr val="00341B"/>
                </a:solidFill>
              </a:rPr>
              <a:t>1 = nem mobil (csak hazai </a:t>
            </a:r>
            <a:r>
              <a:rPr lang="hu-HU" altLang="en-US" sz="2065" dirty="0" err="1" smtClean="0">
                <a:solidFill>
                  <a:srgbClr val="00341B"/>
                </a:solidFill>
              </a:rPr>
              <a:t>affiliáció</a:t>
            </a:r>
            <a:r>
              <a:rPr lang="hu-HU" altLang="en-US" sz="2065" dirty="0" smtClean="0">
                <a:solidFill>
                  <a:srgbClr val="00341B"/>
                </a:solidFill>
              </a:rPr>
              <a:t>)</a:t>
            </a:r>
          </a:p>
          <a:p>
            <a:pPr marL="723900" lvl="1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en-US" sz="2065" dirty="0" smtClean="0">
                <a:solidFill>
                  <a:srgbClr val="00341B"/>
                </a:solidFill>
              </a:rPr>
              <a:t>2 = migráns (elkülönült hazai és külföldi </a:t>
            </a:r>
            <a:r>
              <a:rPr lang="hu-HU" altLang="en-US" sz="2065" dirty="0" err="1" smtClean="0">
                <a:solidFill>
                  <a:srgbClr val="00341B"/>
                </a:solidFill>
              </a:rPr>
              <a:t>affiliáció</a:t>
            </a:r>
            <a:r>
              <a:rPr lang="hu-HU" altLang="en-US" sz="2065" dirty="0" smtClean="0">
                <a:solidFill>
                  <a:srgbClr val="00341B"/>
                </a:solidFill>
              </a:rPr>
              <a:t>)</a:t>
            </a:r>
          </a:p>
          <a:p>
            <a:pPr marL="723900" lvl="1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en-US" sz="2065" dirty="0" smtClean="0">
                <a:solidFill>
                  <a:srgbClr val="00341B"/>
                </a:solidFill>
              </a:rPr>
              <a:t>3 = ingázó, „</a:t>
            </a:r>
            <a:r>
              <a:rPr lang="hu-HU" altLang="en-US" sz="2065" dirty="0" err="1" smtClean="0">
                <a:solidFill>
                  <a:srgbClr val="00341B"/>
                </a:solidFill>
              </a:rPr>
              <a:t>traveler</a:t>
            </a:r>
            <a:r>
              <a:rPr lang="hu-HU" altLang="en-US" sz="2065" dirty="0" smtClean="0">
                <a:solidFill>
                  <a:srgbClr val="00341B"/>
                </a:solidFill>
              </a:rPr>
              <a:t>” (egyidejű hazai és külföldi </a:t>
            </a:r>
            <a:r>
              <a:rPr lang="hu-HU" altLang="en-US" sz="2065" dirty="0" err="1" smtClean="0">
                <a:solidFill>
                  <a:srgbClr val="00341B"/>
                </a:solidFill>
              </a:rPr>
              <a:t>affiliáció</a:t>
            </a:r>
            <a:r>
              <a:rPr lang="hu-HU" altLang="en-US" sz="2065" dirty="0" smtClean="0">
                <a:solidFill>
                  <a:srgbClr val="00341B"/>
                </a:solidFill>
              </a:rPr>
              <a:t>)</a:t>
            </a:r>
          </a:p>
          <a:p>
            <a:pPr marL="723900" lvl="1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en-US" sz="2065" dirty="0" smtClean="0">
                <a:solidFill>
                  <a:srgbClr val="00341B"/>
                </a:solidFill>
              </a:rPr>
              <a:t>4 = hazai és ingázó életpályaszakaszok</a:t>
            </a:r>
          </a:p>
          <a:p>
            <a:pPr marL="723900" lvl="1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en-US" sz="2065" dirty="0" smtClean="0">
                <a:solidFill>
                  <a:srgbClr val="00341B"/>
                </a:solidFill>
              </a:rPr>
              <a:t>5 = migráns és ingázó életpályaszakaszok</a:t>
            </a:r>
          </a:p>
          <a:p>
            <a:pPr marL="723900" lvl="1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en-US" sz="2065" dirty="0" smtClean="0">
                <a:solidFill>
                  <a:srgbClr val="00341B"/>
                </a:solidFill>
              </a:rPr>
              <a:t>6 = hazai, migráns és ingázó életpályaszakaszok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Eredmények: tipológia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15986"/>
            <a:ext cx="7355160" cy="4358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mobilitás mutatói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ts val="4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hu-HU" altLang="en-US" sz="2400" dirty="0" smtClean="0">
                    <a:solidFill>
                      <a:srgbClr val="00341B"/>
                    </a:solidFill>
                  </a:rPr>
                  <a:t>1) A mobilitás mintázata, trendje, iránya</a:t>
                </a:r>
              </a:p>
              <a:p>
                <a:pPr marL="723896" lvl="1" indent="-342900">
                  <a:lnSpc>
                    <a:spcPts val="4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hu-HU" altLang="en-US" sz="2066" dirty="0" smtClean="0">
                    <a:solidFill>
                      <a:srgbClr val="00341B"/>
                    </a:solidFill>
                  </a:rPr>
                  <a:t>[utolsó cikkek átlagos típusa] / [első cikkek átlagos típusa]</a:t>
                </a:r>
              </a:p>
              <a:p>
                <a:pPr marL="723896" lvl="1" indent="-342900">
                  <a:lnSpc>
                    <a:spcPts val="4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hu-HU" altLang="en-US" sz="2066" dirty="0" smtClean="0">
                    <a:solidFill>
                      <a:srgbClr val="00341B"/>
                    </a:solidFill>
                  </a:rPr>
                  <a:t>trend&lt;1: „hazatérők”, trend&gt;1: „elvándorlók”</a:t>
                </a:r>
              </a:p>
              <a:p>
                <a:pPr marL="723896" lvl="1" indent="-342900">
                  <a:lnSpc>
                    <a:spcPts val="4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hu-HU" altLang="en-US" sz="2066" dirty="0" smtClean="0">
                  <a:solidFill>
                    <a:srgbClr val="00341B"/>
                  </a:solidFill>
                </a:endParaRPr>
              </a:p>
              <a:p>
                <a:pPr marL="342900" indent="-342900">
                  <a:lnSpc>
                    <a:spcPts val="4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hu-HU" altLang="en-US" sz="2400" dirty="0" smtClean="0">
                    <a:solidFill>
                      <a:srgbClr val="00341B"/>
                    </a:solidFill>
                  </a:rPr>
                  <a:t>2) Az mobilitási típusok megoszlása az életpálya mentén (diverzitás)</a:t>
                </a:r>
              </a:p>
              <a:p>
                <a:pPr marL="723896" lvl="1" indent="-342900">
                  <a:lnSpc>
                    <a:spcPts val="4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hu-HU" altLang="en-US" sz="2066" b="0" i="1" smtClean="0">
                        <a:solidFill>
                          <a:srgbClr val="00341B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altLang="en-US" sz="2066" b="0" i="1" smtClean="0">
                            <a:solidFill>
                              <a:srgbClr val="00341B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hu-HU" altLang="en-US" sz="2066" b="0" i="1" smtClean="0">
                                <a:solidFill>
                                  <a:srgbClr val="00341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altLang="en-US" sz="2066" b="0" i="1" smtClean="0">
                                <a:solidFill>
                                  <a:srgbClr val="00341B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altLang="en-US" sz="2066" b="0" i="1" smtClean="0">
                                <a:solidFill>
                                  <a:srgbClr val="00341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u-HU" altLang="en-US" sz="2066" b="0" i="1" smtClean="0">
                            <a:solidFill>
                              <a:srgbClr val="00341B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</m:nary>
                    <m:sSub>
                      <m:sSubPr>
                        <m:ctrlPr>
                          <a:rPr lang="hu-HU" altLang="en-US" sz="2066" i="1">
                            <a:solidFill>
                              <a:srgbClr val="00341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altLang="en-US" sz="2066" i="1">
                            <a:solidFill>
                              <a:srgbClr val="00341B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altLang="en-US" sz="2066" i="1">
                            <a:solidFill>
                              <a:srgbClr val="00341B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altLang="en-US" sz="2066" dirty="0" smtClean="0">
                    <a:solidFill>
                      <a:srgbClr val="00341B"/>
                    </a:solidFill>
                  </a:rPr>
                  <a:t>, 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sz="2066" i="1">
                            <a:solidFill>
                              <a:srgbClr val="00341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altLang="en-US" sz="2066" i="1">
                            <a:solidFill>
                              <a:srgbClr val="00341B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altLang="en-US" sz="2066" i="1">
                            <a:solidFill>
                              <a:srgbClr val="00341B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altLang="en-US" sz="2066" dirty="0" smtClean="0">
                    <a:solidFill>
                      <a:srgbClr val="00341B"/>
                    </a:solidFill>
                  </a:rPr>
                  <a:t> a mobilitási típusok relatív gyakorisága</a:t>
                </a:r>
                <a:endParaRPr lang="hu-HU" altLang="en-US" sz="2066" dirty="0">
                  <a:solidFill>
                    <a:srgbClr val="00341B"/>
                  </a:solidFill>
                </a:endParaRPr>
              </a:p>
              <a:p>
                <a:pPr lvl="1">
                  <a:lnSpc>
                    <a:spcPts val="4000"/>
                  </a:lnSpc>
                  <a:spcBef>
                    <a:spcPct val="0"/>
                  </a:spcBef>
                </a:pPr>
                <a:endParaRPr lang="hu-HU" altLang="en-US" sz="2400" dirty="0">
                  <a:solidFill>
                    <a:srgbClr val="00341B"/>
                  </a:solidFill>
                </a:endParaRPr>
              </a:p>
              <a:p>
                <a:pPr marL="723896" lvl="1" indent="-342900">
                  <a:lnSpc>
                    <a:spcPts val="4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hu-HU" altLang="en-US" sz="2066" dirty="0" smtClean="0">
                  <a:solidFill>
                    <a:srgbClr val="00341B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r="-1407" b="-15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  <a:endParaRPr lang="en-GB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Eredmények: trend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1273324"/>
            <a:ext cx="6848475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/>
          <p:nvPr/>
        </p:nvSpPr>
        <p:spPr>
          <a:xfrm>
            <a:off x="1691680" y="217207"/>
            <a:ext cx="5440604" cy="480053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defRPr>
            </a:lvl1pPr>
          </a:lstStyle>
          <a:p>
            <a:r>
              <a:rPr lang="hu-HU" sz="2000" spc="333" dirty="0" smtClean="0"/>
              <a:t>Soós Sándor </a:t>
            </a:r>
            <a:endParaRPr lang="hu-HU" sz="2000" spc="333" dirty="0"/>
          </a:p>
        </p:txBody>
      </p:sp>
      <p:sp>
        <p:nvSpPr>
          <p:cNvPr id="3" name="Cím 1"/>
          <p:cNvSpPr txBox="1"/>
          <p:nvPr/>
        </p:nvSpPr>
        <p:spPr>
          <a:xfrm>
            <a:off x="0" y="913284"/>
            <a:ext cx="8964488" cy="1152128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defRPr>
            </a:lvl1pPr>
          </a:lstStyle>
          <a:p>
            <a:r>
              <a:rPr lang="hu-HU" sz="3200" dirty="0" smtClean="0"/>
              <a:t>Életpálya-mintázatok a Bolyai-nyertesek körében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Eredmények: trend vs. diverzitás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81365"/>
            <a:ext cx="6912768" cy="4315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Kitekintés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00" y="1345333"/>
            <a:ext cx="8229600" cy="648072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400" dirty="0">
                <a:solidFill>
                  <a:srgbClr val="00341B"/>
                </a:solidFill>
              </a:rPr>
              <a:t>T</a:t>
            </a:r>
            <a:r>
              <a:rPr lang="hu-HU" altLang="zh-CN" sz="2400" dirty="0" smtClean="0">
                <a:solidFill>
                  <a:srgbClr val="00341B"/>
                </a:solidFill>
              </a:rPr>
              <a:t>udományszociológiai </a:t>
            </a:r>
            <a:r>
              <a:rPr lang="hu-HU" altLang="zh-CN" sz="2400" dirty="0" err="1" smtClean="0">
                <a:solidFill>
                  <a:srgbClr val="00341B"/>
                </a:solidFill>
              </a:rPr>
              <a:t>viszgálat</a:t>
            </a:r>
            <a:r>
              <a:rPr lang="hu-HU" altLang="zh-CN" sz="2400" dirty="0" smtClean="0">
                <a:solidFill>
                  <a:srgbClr val="00341B"/>
                </a:solidFill>
              </a:rPr>
              <a:t>: az életút-klaszterek jellemzői</a:t>
            </a:r>
          </a:p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hu-HU" altLang="zh-CN" sz="2400" dirty="0" smtClean="0">
              <a:solidFill>
                <a:srgbClr val="00341B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8" y="2187446"/>
            <a:ext cx="8100392" cy="2758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Kitekintés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400" dirty="0" err="1" smtClean="0">
                <a:solidFill>
                  <a:srgbClr val="00341B"/>
                </a:solidFill>
              </a:rPr>
              <a:t>Tudománymetriai</a:t>
            </a:r>
            <a:r>
              <a:rPr lang="hu-HU" altLang="zh-CN" sz="2400" dirty="0" smtClean="0">
                <a:solidFill>
                  <a:srgbClr val="00341B"/>
                </a:solidFill>
              </a:rPr>
              <a:t> vizsgálat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hu-HU" altLang="zh-CN" sz="2400" dirty="0" smtClean="0">
              <a:solidFill>
                <a:srgbClr val="00341B"/>
              </a:solidFill>
            </a:endParaRPr>
          </a:p>
          <a:p>
            <a:pPr marL="723900" lvl="1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065" dirty="0" smtClean="0">
                <a:solidFill>
                  <a:srgbClr val="00341B"/>
                </a:solidFill>
              </a:rPr>
              <a:t>A Bolyai-eredmények nemzetközi láthatósága (</a:t>
            </a:r>
            <a:r>
              <a:rPr lang="hu-HU" altLang="zh-CN" sz="2065" dirty="0" err="1" smtClean="0">
                <a:solidFill>
                  <a:srgbClr val="00341B"/>
                </a:solidFill>
              </a:rPr>
              <a:t>aggregált</a:t>
            </a:r>
            <a:r>
              <a:rPr lang="hu-HU" altLang="zh-CN" sz="2065" dirty="0" smtClean="0">
                <a:solidFill>
                  <a:srgbClr val="00341B"/>
                </a:solidFill>
              </a:rPr>
              <a:t> szint)</a:t>
            </a:r>
          </a:p>
          <a:p>
            <a:pPr marL="723900" lvl="1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065" dirty="0" smtClean="0">
                <a:solidFill>
                  <a:srgbClr val="00341B"/>
                </a:solidFill>
              </a:rPr>
              <a:t>A Bolyai-eredmények támogatási háttere és </a:t>
            </a:r>
            <a:r>
              <a:rPr lang="hu-HU" altLang="zh-CN" sz="2065" dirty="0" err="1" smtClean="0">
                <a:solidFill>
                  <a:srgbClr val="00341B"/>
                </a:solidFill>
              </a:rPr>
              <a:t>sik</a:t>
            </a:r>
            <a:r>
              <a:rPr lang="hu-HU" altLang="zh-CN" sz="2065" dirty="0" smtClean="0">
                <a:solidFill>
                  <a:srgbClr val="00341B"/>
                </a:solidFill>
              </a:rPr>
              <a:t/>
            </a:r>
            <a:br>
              <a:rPr lang="hu-HU" altLang="zh-CN" sz="2065" dirty="0" smtClean="0">
                <a:solidFill>
                  <a:srgbClr val="00341B"/>
                </a:solidFill>
              </a:rPr>
            </a:br>
            <a:r>
              <a:rPr lang="hu-HU" altLang="zh-CN" sz="2065" dirty="0" smtClean="0">
                <a:solidFill>
                  <a:srgbClr val="00341B"/>
                </a:solidFill>
              </a:rPr>
              <a:t>(</a:t>
            </a:r>
            <a:r>
              <a:rPr lang="hu-HU" altLang="zh-CN" sz="2065" dirty="0" err="1" smtClean="0">
                <a:solidFill>
                  <a:srgbClr val="00341B"/>
                </a:solidFill>
              </a:rPr>
              <a:t>aggregált</a:t>
            </a:r>
            <a:r>
              <a:rPr lang="hu-HU" altLang="zh-CN" sz="2065" dirty="0" smtClean="0">
                <a:solidFill>
                  <a:srgbClr val="00341B"/>
                </a:solidFill>
              </a:rPr>
              <a:t> szint)</a:t>
            </a:r>
          </a:p>
          <a:p>
            <a:pPr marL="723900" lvl="1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065" dirty="0" smtClean="0">
                <a:solidFill>
                  <a:srgbClr val="00341B"/>
                </a:solidFill>
              </a:rPr>
              <a:t>A Bolyai-nyertesek mobilitási mintázatai (egyéni szint)</a:t>
            </a:r>
            <a:endParaRPr lang="en-US" altLang="zh-CN" sz="2065" dirty="0">
              <a:solidFill>
                <a:srgbClr val="0034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33501"/>
            <a:ext cx="3394720" cy="3771636"/>
          </a:xfrm>
        </p:spPr>
        <p:txBody>
          <a:bodyPr/>
          <a:lstStyle/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000" b="1" dirty="0" smtClean="0">
                <a:solidFill>
                  <a:srgbClr val="00341B"/>
                </a:solidFill>
              </a:rPr>
              <a:t>Tudományszociológiai modul</a:t>
            </a:r>
          </a:p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000" dirty="0" smtClean="0">
                <a:solidFill>
                  <a:srgbClr val="00341B"/>
                </a:solidFill>
              </a:rPr>
              <a:t>Horváth Ágoston</a:t>
            </a:r>
          </a:p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000" dirty="0" err="1" smtClean="0">
                <a:solidFill>
                  <a:srgbClr val="00341B"/>
                </a:solidFill>
              </a:rPr>
              <a:t>Pálinkó</a:t>
            </a:r>
            <a:r>
              <a:rPr lang="hu-HU" altLang="zh-CN" sz="2000" dirty="0" smtClean="0">
                <a:solidFill>
                  <a:srgbClr val="00341B"/>
                </a:solidFill>
              </a:rPr>
              <a:t> Éva</a:t>
            </a:r>
          </a:p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000" dirty="0" smtClean="0">
                <a:solidFill>
                  <a:srgbClr val="00341B"/>
                </a:solidFill>
              </a:rPr>
              <a:t>Horváth Dániel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hu-HU" altLang="zh-CN" sz="2400" dirty="0" smtClean="0">
              <a:solidFill>
                <a:srgbClr val="00341B"/>
              </a:solidFill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5137720" y="1345332"/>
            <a:ext cx="339472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6136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/>
                </a:solidFill>
                <a:latin typeface="Garamond Premr Pro" charset="0"/>
                <a:ea typeface="Garamond Premr Pro" charset="0"/>
                <a:cs typeface="Garamond Premr Pro" charset="0"/>
              </a:defRPr>
            </a:lvl1pPr>
            <a:lvl2pPr marL="381000" indent="0" algn="l" defTabSz="76136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35" kern="1200">
                <a:solidFill>
                  <a:schemeClr val="tx1"/>
                </a:solidFill>
                <a:latin typeface="Garamond Premr Pro" charset="0"/>
                <a:ea typeface="Garamond Premr Pro" charset="0"/>
                <a:cs typeface="Garamond Premr Pro" charset="0"/>
              </a:defRPr>
            </a:lvl2pPr>
            <a:lvl3pPr marL="762000" indent="0" algn="l" defTabSz="76136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aramond Premr Pro" charset="0"/>
                <a:ea typeface="Garamond Premr Pro" charset="0"/>
                <a:cs typeface="Garamond Premr Pro" charset="0"/>
              </a:defRPr>
            </a:lvl3pPr>
            <a:lvl4pPr marL="1143000" indent="0" algn="l" defTabSz="76136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65" kern="1200">
                <a:solidFill>
                  <a:schemeClr val="tx1"/>
                </a:solidFill>
                <a:latin typeface="Garamond Premr Pro" charset="0"/>
                <a:ea typeface="Garamond Premr Pro" charset="0"/>
                <a:cs typeface="Garamond Premr Pro" charset="0"/>
              </a:defRPr>
            </a:lvl4pPr>
            <a:lvl5pPr marL="1524000" indent="0" algn="l" defTabSz="76136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65" kern="1200">
                <a:solidFill>
                  <a:schemeClr val="tx1"/>
                </a:solidFill>
                <a:latin typeface="Garamond Premr Pro" charset="0"/>
                <a:ea typeface="Garamond Premr Pro" charset="0"/>
                <a:cs typeface="Garamond Premr Pro" charset="0"/>
              </a:defRPr>
            </a:lvl5pPr>
            <a:lvl6pPr marL="2095500" indent="-190500" algn="l" defTabSz="7613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indent="-190500" algn="l" defTabSz="7613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-190500" algn="l" defTabSz="7613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indent="-190500" algn="l" defTabSz="7613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000" b="1" dirty="0" err="1" smtClean="0">
                <a:solidFill>
                  <a:srgbClr val="00341B"/>
                </a:solidFill>
              </a:rPr>
              <a:t>Tudománymetriai</a:t>
            </a:r>
            <a:r>
              <a:rPr lang="hu-HU" altLang="zh-CN" sz="2000" b="1" dirty="0" smtClean="0">
                <a:solidFill>
                  <a:srgbClr val="00341B"/>
                </a:solidFill>
              </a:rPr>
              <a:t> modul</a:t>
            </a:r>
          </a:p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000" dirty="0" smtClean="0">
                <a:solidFill>
                  <a:srgbClr val="00341B"/>
                </a:solidFill>
              </a:rPr>
              <a:t>Soós Sándor</a:t>
            </a:r>
          </a:p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000" dirty="0" smtClean="0">
                <a:solidFill>
                  <a:srgbClr val="00341B"/>
                </a:solidFill>
              </a:rPr>
              <a:t>Kiss Anna</a:t>
            </a:r>
          </a:p>
          <a:p>
            <a:pPr marL="342900" indent="-342900">
              <a:lnSpc>
                <a:spcPts val="4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zh-CN" sz="2000" dirty="0" smtClean="0">
                <a:solidFill>
                  <a:srgbClr val="00341B"/>
                </a:solidFill>
              </a:rPr>
              <a:t>Horváth Dániel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hu-HU" altLang="zh-CN" sz="2400" dirty="0" smtClean="0">
              <a:solidFill>
                <a:srgbClr val="0034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hu-HU" altLang="en-US" sz="3200" dirty="0" smtClean="0">
                <a:solidFill>
                  <a:srgbClr val="00341B"/>
                </a:solidFill>
              </a:rPr>
              <a:t>I. Az  </a:t>
            </a:r>
            <a:r>
              <a:rPr lang="hu-HU" altLang="en-US" sz="3200" dirty="0" err="1" smtClean="0">
                <a:solidFill>
                  <a:srgbClr val="00341B"/>
                </a:solidFill>
              </a:rPr>
              <a:t>életpály</a:t>
            </a:r>
            <a:r>
              <a:rPr lang="en-US" altLang="en-US" sz="3200" dirty="0">
                <a:solidFill>
                  <a:srgbClr val="00341B"/>
                </a:solidFill>
              </a:rPr>
              <a:t>a</a:t>
            </a:r>
            <a:r>
              <a:rPr lang="hu-HU" altLang="en-US" sz="3200" dirty="0" smtClean="0">
                <a:solidFill>
                  <a:srgbClr val="00341B"/>
                </a:solidFill>
              </a:rPr>
              <a:t>-mintázatok tudományszociológiai vizsgálata</a:t>
            </a:r>
            <a:endParaRPr lang="en-US" altLang="zh-CN" sz="3200" dirty="0">
              <a:solidFill>
                <a:srgbClr val="0034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Adatfelvétel és adatbázis</a:t>
            </a:r>
            <a:endParaRPr lang="en-US" dirty="0"/>
          </a:p>
        </p:txBody>
      </p:sp>
      <p:sp>
        <p:nvSpPr>
          <p:cNvPr id="4" name="Lekerekített téglalap 5"/>
          <p:cNvSpPr/>
          <p:nvPr/>
        </p:nvSpPr>
        <p:spPr>
          <a:xfrm>
            <a:off x="3851473" y="2785492"/>
            <a:ext cx="4554538" cy="22177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</a:pPr>
            <a:r>
              <a:rPr lang="hu-HU" altLang="en-US" sz="1300">
                <a:solidFill>
                  <a:srgbClr val="FFFFFF"/>
                </a:solidFill>
              </a:rPr>
              <a:t> fsf</a:t>
            </a:r>
          </a:p>
          <a:p>
            <a:pPr algn="ctr">
              <a:buFontTx/>
              <a:buChar char="•"/>
            </a:pPr>
            <a:endParaRPr lang="hu-HU" altLang="en-US" sz="1300">
              <a:solidFill>
                <a:srgbClr val="FFFFFF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179512" y="2569468"/>
            <a:ext cx="5137224" cy="2765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 altLang="en-US" sz="160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ChangeArrowheads="1"/>
          </p:cNvSpPr>
          <p:nvPr/>
        </p:nvSpPr>
        <p:spPr bwMode="auto">
          <a:xfrm>
            <a:off x="827584" y="1393957"/>
            <a:ext cx="77057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en-US" sz="18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Adatfelvételi periódus: 2016. január-</a:t>
            </a:r>
            <a:r>
              <a:rPr lang="hu-HU" altLang="en-US" sz="1800" dirty="0" err="1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árcius</a:t>
            </a:r>
            <a:endParaRPr lang="hu-HU" altLang="en-US" sz="1800" dirty="0">
              <a:solidFill>
                <a:srgbClr val="00341B"/>
              </a:solidFill>
              <a:latin typeface="Garamond Premr Pro" charset="0"/>
              <a:ea typeface="Garamond Premr Pro" charset="0"/>
              <a:cs typeface="Garamond Premr Pro" charset="0"/>
            </a:endParaRPr>
          </a:p>
          <a:p>
            <a:r>
              <a:rPr lang="hu-HU" altLang="en-US" sz="18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Alapsokaság: Bolyai-nyertesek 1998-2014 között, létszám ~ 3200 fő</a:t>
            </a:r>
          </a:p>
          <a:p>
            <a:r>
              <a:rPr lang="hu-HU" altLang="en-US" sz="18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Válaszadók száma 1239 fő (47</a:t>
            </a:r>
            <a:r>
              <a:rPr lang="hu-HU" altLang="en-US" sz="1800" dirty="0" smtClean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%), t</a:t>
            </a:r>
            <a:r>
              <a:rPr lang="hu-HU" altLang="zh-CN" sz="1800" dirty="0" smtClean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ematikus </a:t>
            </a:r>
            <a:r>
              <a:rPr lang="hu-HU" altLang="zh-CN" sz="18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blokkok és változók (~ 300)</a:t>
            </a:r>
            <a:endParaRPr lang="en-US" altLang="zh-CN" sz="1800" dirty="0">
              <a:solidFill>
                <a:srgbClr val="00341B"/>
              </a:solidFill>
              <a:latin typeface="Garamond Premr Pro" charset="0"/>
              <a:ea typeface="Garamond Premr Pro" charset="0"/>
              <a:cs typeface="Garamond Premr Pro" charset="0"/>
            </a:endParaRPr>
          </a:p>
        </p:txBody>
      </p:sp>
      <p:sp>
        <p:nvSpPr>
          <p:cNvPr id="9" name="Lekerekített téglalap 5"/>
          <p:cNvSpPr/>
          <p:nvPr/>
        </p:nvSpPr>
        <p:spPr>
          <a:xfrm>
            <a:off x="3851473" y="2785492"/>
            <a:ext cx="4554538" cy="22177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</a:pPr>
            <a:r>
              <a:rPr lang="hu-HU" altLang="en-US" sz="1300">
                <a:solidFill>
                  <a:srgbClr val="FFFFFF"/>
                </a:solidFill>
              </a:rPr>
              <a:t> fsf</a:t>
            </a:r>
          </a:p>
          <a:p>
            <a:pPr algn="ctr">
              <a:buFontTx/>
              <a:buChar char="•"/>
            </a:pPr>
            <a:endParaRPr lang="hu-HU" altLang="en-US" sz="13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ChangeArrowheads="1"/>
          </p:cNvSpPr>
          <p:nvPr/>
        </p:nvSpPr>
        <p:spPr bwMode="auto">
          <a:xfrm>
            <a:off x="5640586" y="2949005"/>
            <a:ext cx="2568575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hu-HU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Eddigi életpálya értékelése</a:t>
            </a:r>
          </a:p>
          <a:p>
            <a:pPr>
              <a:spcBef>
                <a:spcPts val="400"/>
              </a:spcBef>
            </a:pPr>
            <a:r>
              <a:rPr lang="hu-HU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Munkakörülmények értékelése</a:t>
            </a:r>
          </a:p>
          <a:p>
            <a:pPr>
              <a:spcBef>
                <a:spcPts val="400"/>
              </a:spcBef>
            </a:pPr>
            <a:r>
              <a:rPr lang="hu-HU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A Bolyai</a:t>
            </a:r>
            <a:r>
              <a:rPr lang="en-US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 </a:t>
            </a:r>
            <a:r>
              <a:rPr lang="hu-HU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ösztöndíj értékelése</a:t>
            </a:r>
          </a:p>
        </p:txBody>
      </p:sp>
      <p:sp>
        <p:nvSpPr>
          <p:cNvPr id="12" name="Content Placeholder 2"/>
          <p:cNvSpPr>
            <a:spLocks noChangeArrowheads="1"/>
          </p:cNvSpPr>
          <p:nvPr/>
        </p:nvSpPr>
        <p:spPr bwMode="auto">
          <a:xfrm>
            <a:off x="3635896" y="2862188"/>
            <a:ext cx="164013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hu-HU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MTA doktora</a:t>
            </a:r>
            <a:br>
              <a:rPr lang="hu-HU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</a:br>
            <a:r>
              <a:rPr lang="hu-HU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cím megszerzése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43608" y="4969222"/>
            <a:ext cx="1841500" cy="3365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en-US" sz="1600" b="1" dirty="0">
                <a:solidFill>
                  <a:schemeClr val="bg1"/>
                </a:solidFill>
              </a:rPr>
              <a:t>Életpálya-jellemzők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964171" y="4998468"/>
            <a:ext cx="1841500" cy="3365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en-US" sz="1600" b="1">
                <a:solidFill>
                  <a:schemeClr val="bg1"/>
                </a:solidFill>
              </a:rPr>
              <a:t>Attitűdök</a:t>
            </a:r>
          </a:p>
        </p:txBody>
      </p:sp>
      <p:sp>
        <p:nvSpPr>
          <p:cNvPr id="16" name="Lekerekített téglalap 5"/>
          <p:cNvSpPr/>
          <p:nvPr/>
        </p:nvSpPr>
        <p:spPr>
          <a:xfrm>
            <a:off x="3851473" y="2785492"/>
            <a:ext cx="4554538" cy="22177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</a:pPr>
            <a:r>
              <a:rPr lang="hu-HU" altLang="en-US" sz="1300">
                <a:solidFill>
                  <a:srgbClr val="FFFFFF"/>
                </a:solidFill>
              </a:rPr>
              <a:t> fsf</a:t>
            </a:r>
          </a:p>
          <a:p>
            <a:pPr algn="ctr">
              <a:buFontTx/>
              <a:buChar char="•"/>
            </a:pPr>
            <a:endParaRPr lang="hu-HU" altLang="en-US" sz="1300">
              <a:solidFill>
                <a:srgbClr val="FFFFFF"/>
              </a:solidFill>
            </a:endParaRPr>
          </a:p>
        </p:txBody>
      </p:sp>
      <p:sp>
        <p:nvSpPr>
          <p:cNvPr id="19" name="Lekerekített téglalap 5"/>
          <p:cNvSpPr/>
          <p:nvPr/>
        </p:nvSpPr>
        <p:spPr>
          <a:xfrm>
            <a:off x="3833886" y="2785492"/>
            <a:ext cx="4554538" cy="22177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</a:pPr>
            <a:r>
              <a:rPr lang="hu-HU" altLang="en-US" sz="1300" dirty="0">
                <a:solidFill>
                  <a:srgbClr val="FFFFFF"/>
                </a:solidFill>
              </a:rPr>
              <a:t> </a:t>
            </a:r>
            <a:r>
              <a:rPr lang="hu-HU" altLang="en-US" sz="1300" dirty="0" err="1">
                <a:solidFill>
                  <a:srgbClr val="FFFFFF"/>
                </a:solidFill>
              </a:rPr>
              <a:t>fsf</a:t>
            </a:r>
            <a:endParaRPr lang="hu-HU" altLang="en-US" sz="1300" dirty="0">
              <a:solidFill>
                <a:srgbClr val="FFFFFF"/>
              </a:solidFill>
            </a:endParaRPr>
          </a:p>
          <a:p>
            <a:pPr algn="ctr">
              <a:buFontTx/>
              <a:buChar char="•"/>
            </a:pPr>
            <a:endParaRPr lang="hu-HU" altLang="en-US" sz="1300" dirty="0">
              <a:solidFill>
                <a:srgbClr val="FFFFFF"/>
              </a:solidFill>
            </a:endParaRPr>
          </a:p>
        </p:txBody>
      </p:sp>
      <p:sp>
        <p:nvSpPr>
          <p:cNvPr id="17" name="Content Placeholder 2"/>
          <p:cNvSpPr>
            <a:spLocks noChangeArrowheads="1"/>
          </p:cNvSpPr>
          <p:nvPr/>
        </p:nvSpPr>
        <p:spPr bwMode="auto">
          <a:xfrm>
            <a:off x="395983" y="3001516"/>
            <a:ext cx="3671961" cy="213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hu-HU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Tudományos fokozatszerzés</a:t>
            </a:r>
          </a:p>
          <a:p>
            <a:pPr>
              <a:spcBef>
                <a:spcPts val="400"/>
              </a:spcBef>
            </a:pPr>
            <a:r>
              <a:rPr lang="hu-HU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Egyetemi képzés</a:t>
            </a:r>
          </a:p>
          <a:p>
            <a:pPr>
              <a:spcBef>
                <a:spcPts val="400"/>
              </a:spcBef>
            </a:pPr>
            <a:r>
              <a:rPr lang="hu-HU" altLang="en-US" sz="1600" dirty="0" smtClean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Szakmai háttér, nyelvtudás</a:t>
            </a:r>
          </a:p>
          <a:p>
            <a:pPr>
              <a:spcBef>
                <a:spcPts val="400"/>
              </a:spcBef>
            </a:pPr>
            <a:r>
              <a:rPr lang="hu-HU" altLang="en-US" sz="1600" dirty="0" smtClean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Munkapiaci </a:t>
            </a:r>
            <a:r>
              <a:rPr lang="hu-HU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életpálya-jellemzők	</a:t>
            </a:r>
          </a:p>
          <a:p>
            <a:pPr>
              <a:spcBef>
                <a:spcPts val="400"/>
              </a:spcBef>
            </a:pPr>
            <a:r>
              <a:rPr lang="hu-HU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Pályázati aktivitás és siker (Bolyai) </a:t>
            </a:r>
            <a:endParaRPr lang="hu-HU" altLang="en-US" sz="1600" dirty="0" smtClean="0">
              <a:solidFill>
                <a:srgbClr val="00341B"/>
              </a:solidFill>
              <a:latin typeface="Garamond Premr Pro" charset="0"/>
              <a:ea typeface="Garamond Premr Pro" charset="0"/>
              <a:cs typeface="Garamond Premr Pro" charset="0"/>
            </a:endParaRPr>
          </a:p>
          <a:p>
            <a:pPr>
              <a:spcBef>
                <a:spcPts val="400"/>
              </a:spcBef>
            </a:pPr>
            <a:r>
              <a:rPr lang="hu-HU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Akadémiai/tudományos előmenetel</a:t>
            </a:r>
          </a:p>
          <a:p>
            <a:pPr>
              <a:spcBef>
                <a:spcPts val="400"/>
              </a:spcBef>
            </a:pPr>
            <a:r>
              <a:rPr lang="hu-HU" altLang="en-US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Demográfia, jövedelmi helyzet</a:t>
            </a:r>
            <a:endParaRPr lang="en-US" altLang="zh-CN" sz="1600" dirty="0">
              <a:solidFill>
                <a:srgbClr val="00341B"/>
              </a:solidFill>
              <a:latin typeface="Garamond Premr Pro" charset="0"/>
              <a:ea typeface="Garamond Premr Pro" charset="0"/>
              <a:cs typeface="Garamond Premr Pro" charset="0"/>
            </a:endParaRPr>
          </a:p>
          <a:p>
            <a:pPr>
              <a:spcBef>
                <a:spcPts val="400"/>
              </a:spcBef>
            </a:pPr>
            <a:endParaRPr lang="hu-HU" altLang="en-US" sz="1600" dirty="0">
              <a:solidFill>
                <a:srgbClr val="00341B"/>
              </a:solidFill>
              <a:latin typeface="Garamond Premr Pro" charset="0"/>
              <a:ea typeface="Garamond Premr Pro" charset="0"/>
              <a:cs typeface="Garamond Premr Pro" charset="0"/>
            </a:endParaRPr>
          </a:p>
          <a:p>
            <a:pPr>
              <a:spcBef>
                <a:spcPts val="400"/>
              </a:spcBef>
            </a:pPr>
            <a:endParaRPr lang="hu-HU" altLang="en-US" sz="1600" dirty="0">
              <a:solidFill>
                <a:srgbClr val="00341B"/>
              </a:solidFill>
              <a:latin typeface="Garamond Premr Pro" charset="0"/>
              <a:ea typeface="Garamond Premr Pro" charset="0"/>
              <a:cs typeface="Garamond Premr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adatbázis feldolgozása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333501"/>
            <a:ext cx="5400600" cy="3771636"/>
          </a:xfrm>
        </p:spPr>
        <p:txBody>
          <a:bodyPr>
            <a:normAutofit/>
          </a:bodyPr>
          <a:lstStyle/>
          <a:p>
            <a:r>
              <a:rPr lang="hu-HU" altLang="en-US" sz="2000" dirty="0" smtClean="0"/>
              <a:t>1. </a:t>
            </a:r>
            <a:r>
              <a:rPr lang="en-US" altLang="en-US" sz="2000" dirty="0" smtClean="0"/>
              <a:t>R</a:t>
            </a:r>
            <a:r>
              <a:rPr lang="hu-HU" altLang="en-US" sz="2000" dirty="0" err="1"/>
              <a:t>észletes</a:t>
            </a:r>
            <a:r>
              <a:rPr lang="hu-HU" altLang="en-US" sz="2000" dirty="0"/>
              <a:t> dokumentáció</a:t>
            </a:r>
            <a:r>
              <a:rPr lang="en-US" altLang="en-US" sz="2000" dirty="0"/>
              <a:t>:</a:t>
            </a:r>
            <a:r>
              <a:rPr lang="hu-HU" altLang="en-US" sz="2000" dirty="0"/>
              <a:t> az életpálya-jellemzők, változók</a:t>
            </a:r>
            <a:r>
              <a:rPr lang="en-US" altLang="en-US" sz="2000" dirty="0"/>
              <a:t> </a:t>
            </a:r>
            <a:r>
              <a:rPr lang="hu-HU" altLang="en-US" sz="2000" dirty="0"/>
              <a:t>des</a:t>
            </a:r>
            <a:r>
              <a:rPr lang="en-US" altLang="en-US" sz="2000" dirty="0"/>
              <a:t>k</a:t>
            </a:r>
            <a:r>
              <a:rPr lang="hu-HU" altLang="en-US" sz="2000" dirty="0" err="1"/>
              <a:t>riptív</a:t>
            </a:r>
            <a:r>
              <a:rPr lang="hu-HU" altLang="en-US" sz="2000" dirty="0"/>
              <a:t> elemzése („monitor</a:t>
            </a:r>
            <a:r>
              <a:rPr lang="hu-HU" altLang="en-US" sz="2000" dirty="0" smtClean="0"/>
              <a:t>”)</a:t>
            </a:r>
          </a:p>
          <a:p>
            <a:endParaRPr lang="hu-HU" altLang="en-US" sz="2000" dirty="0"/>
          </a:p>
          <a:p>
            <a:r>
              <a:rPr lang="en-US" altLang="en-US" sz="2000" dirty="0"/>
              <a:t>2</a:t>
            </a:r>
            <a:r>
              <a:rPr lang="hu-HU" altLang="en-US" sz="2000" dirty="0"/>
              <a:t>. </a:t>
            </a:r>
            <a:r>
              <a:rPr lang="hu-HU" altLang="en-US" sz="2000" dirty="0" smtClean="0"/>
              <a:t>Életpálya-mintázatok feltárása, </a:t>
            </a:r>
            <a:r>
              <a:rPr lang="hu-HU" altLang="en-US" sz="2000" dirty="0" err="1" smtClean="0"/>
              <a:t>exploratív</a:t>
            </a:r>
            <a:r>
              <a:rPr lang="hu-HU" altLang="en-US" sz="2000" dirty="0" smtClean="0"/>
              <a:t> sokváltozós elemzések</a:t>
            </a:r>
          </a:p>
          <a:p>
            <a:endParaRPr lang="hu-HU" altLang="en-US" sz="2000" dirty="0"/>
          </a:p>
          <a:p>
            <a:r>
              <a:rPr lang="en-US" altLang="en-US" sz="2000" dirty="0"/>
              <a:t>3</a:t>
            </a:r>
            <a:r>
              <a:rPr lang="hu-HU" altLang="en-US" sz="2000" dirty="0"/>
              <a:t>. </a:t>
            </a:r>
            <a:r>
              <a:rPr lang="hu-HU" altLang="en-US" sz="2000" dirty="0" smtClean="0"/>
              <a:t>„Bolyai-specifikus” életpálya-kimenetek oksági/magyarázó modellezése</a:t>
            </a:r>
            <a:endParaRPr lang="hu-HU" altLang="en-US" sz="2000" dirty="0"/>
          </a:p>
          <a:p>
            <a:endParaRPr lang="en-US" sz="2000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2" y="1333501"/>
            <a:ext cx="2486025" cy="3514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Fókuszban: a „nagydoktori” cím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1333501"/>
            <a:ext cx="3106688" cy="377163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hu-HU" altLang="en-US" sz="2400" dirty="0" smtClean="0">
                <a:solidFill>
                  <a:srgbClr val="00341B"/>
                </a:solidFill>
              </a:rPr>
              <a:t>A cím megszerzésének tényezői és hatásuk (magyarázó modell)</a:t>
            </a:r>
            <a:endParaRPr lang="en-US" altLang="zh-CN" sz="2400" dirty="0">
              <a:solidFill>
                <a:srgbClr val="00341B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3501"/>
            <a:ext cx="4929854" cy="3979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Fókuszban: életpálya-mintázatok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477517"/>
            <a:ext cx="3106688" cy="159600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hu-HU" altLang="en-US" sz="2400" dirty="0" smtClean="0">
                <a:solidFill>
                  <a:srgbClr val="00341B"/>
                </a:solidFill>
              </a:rPr>
              <a:t>Életpálya-típusok </a:t>
            </a:r>
            <a:r>
              <a:rPr lang="hu-HU" altLang="en-US" sz="2400" dirty="0" err="1" smtClean="0">
                <a:solidFill>
                  <a:srgbClr val="00341B"/>
                </a:solidFill>
              </a:rPr>
              <a:t>detekciójához</a:t>
            </a:r>
            <a:r>
              <a:rPr lang="hu-HU" altLang="en-US" sz="2400" dirty="0" smtClean="0">
                <a:solidFill>
                  <a:srgbClr val="00341B"/>
                </a:solidFill>
              </a:rPr>
              <a:t> alkalmazott változók</a:t>
            </a:r>
            <a:endParaRPr lang="en-US" altLang="zh-CN" sz="2400" dirty="0">
              <a:solidFill>
                <a:srgbClr val="00341B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7340"/>
            <a:ext cx="3669441" cy="4015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Fókuszban: életpálya-mintázatok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345332"/>
            <a:ext cx="3106688" cy="443879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hu-HU" altLang="en-US" sz="2400" dirty="0" smtClean="0">
                <a:solidFill>
                  <a:srgbClr val="00341B"/>
                </a:solidFill>
              </a:rPr>
              <a:t>Életpálya-klaszterek</a:t>
            </a:r>
            <a:endParaRPr lang="en-US" altLang="zh-CN" sz="2400" dirty="0">
              <a:solidFill>
                <a:srgbClr val="00341B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93404"/>
            <a:ext cx="8689952" cy="2838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Életpálya-klaszterek jellemzői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7300"/>
            <a:ext cx="4824536" cy="50405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hu-HU" altLang="en-US" sz="2400" dirty="0" smtClean="0">
                <a:solidFill>
                  <a:srgbClr val="00341B"/>
                </a:solidFill>
              </a:rPr>
              <a:t>Fókuszban: nemzetközi mobilitás</a:t>
            </a:r>
            <a:endParaRPr lang="en-US" altLang="zh-CN" sz="2400" dirty="0">
              <a:solidFill>
                <a:srgbClr val="00341B"/>
              </a:solidFill>
            </a:endParaRPr>
          </a:p>
        </p:txBody>
      </p:sp>
      <p:pic>
        <p:nvPicPr>
          <p:cNvPr id="6" name="Picture 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3404"/>
            <a:ext cx="6070650" cy="36472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morning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amárfül 6"/>
          <p:cNvSpPr/>
          <p:nvPr/>
        </p:nvSpPr>
        <p:spPr>
          <a:xfrm>
            <a:off x="611560" y="1613413"/>
            <a:ext cx="8258942" cy="379991"/>
          </a:xfrm>
          <a:prstGeom prst="foldedCorner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365">
              <a:spcBef>
                <a:spcPct val="0"/>
              </a:spcBef>
            </a:pPr>
            <a:r>
              <a:rPr lang="hu-HU" sz="1600" dirty="0" smtClean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A </a:t>
            </a:r>
            <a:r>
              <a:rPr lang="hu-HU" sz="1600" dirty="0">
                <a:solidFill>
                  <a:srgbClr val="00341B"/>
                </a:solidFill>
                <a:latin typeface="Garamond Premr Pro" charset="0"/>
                <a:ea typeface="Garamond Premr Pro" charset="0"/>
                <a:cs typeface="Garamond Premr Pro" charset="0"/>
              </a:rPr>
              <a:t>klaszterek megoszlása a munkahelyváltás külföldi orientációja szerint; N=167 fő</a:t>
            </a:r>
            <a:endParaRPr lang="hu-HU" sz="2400" dirty="0">
              <a:solidFill>
                <a:srgbClr val="00341B"/>
              </a:solidFill>
              <a:latin typeface="Garamond Premr Pro" charset="0"/>
              <a:ea typeface="Garamond Premr Pro" charset="0"/>
              <a:cs typeface="Garamond Premr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Diavetítés a képernyőre (16:10 oldalarány)</PresentationFormat>
  <Paragraphs>89</Paragraphs>
  <Slides>23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PowerPoint bemutató</vt:lpstr>
      <vt:lpstr>PowerPoint bemutató</vt:lpstr>
      <vt:lpstr>PowerPoint bemutató</vt:lpstr>
      <vt:lpstr>Adatfelvétel és adatbázis</vt:lpstr>
      <vt:lpstr>Az adatbázis feldolgozása</vt:lpstr>
      <vt:lpstr>Fókuszban: a „nagydoktori” cím </vt:lpstr>
      <vt:lpstr>Fókuszban: életpálya-mintázatok</vt:lpstr>
      <vt:lpstr>Fókuszban: életpálya-mintázatok</vt:lpstr>
      <vt:lpstr>Életpálya-klaszterek jellemzői</vt:lpstr>
      <vt:lpstr>PowerPoint bemutató</vt:lpstr>
      <vt:lpstr>Bibliometriai karriervizsgálat</vt:lpstr>
      <vt:lpstr>Mobilitás bibliometriai modellezése</vt:lpstr>
      <vt:lpstr>Mobilitás bibliometriai modellezése</vt:lpstr>
      <vt:lpstr>Mobilitás bibliometriai modellezése</vt:lpstr>
      <vt:lpstr>A minta jellemzői</vt:lpstr>
      <vt:lpstr>A mobilitás mutatói</vt:lpstr>
      <vt:lpstr>Eredmények: tipológia</vt:lpstr>
      <vt:lpstr>A mobilitás mutatói</vt:lpstr>
      <vt:lpstr>Eredmények: trend</vt:lpstr>
      <vt:lpstr>Eredmények: trend vs. diverzitás</vt:lpstr>
      <vt:lpstr>Kitekintés</vt:lpstr>
      <vt:lpstr>Kitekintés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Szabó Éva</dc:creator>
  <cp:lastModifiedBy>MTAK</cp:lastModifiedBy>
  <cp:revision>117</cp:revision>
  <dcterms:created xsi:type="dcterms:W3CDTF">2016-06-01T13:57:00Z</dcterms:created>
  <dcterms:modified xsi:type="dcterms:W3CDTF">2018-07-16T08:34:12Z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1033-10.2.0.6080</vt:lpwstr>
  </property>
</Properties>
</file>